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59"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80" r:id="rId23"/>
    <p:sldId id="279" r:id="rId24"/>
    <p:sldId id="278" r:id="rId25"/>
    <p:sldId id="277" r:id="rId2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1988EF-F311-4E2D-A7D9-9E5709D0570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1F58E7E-E39A-4996-84A0-B1A390C139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9122350-CFDF-4F8D-B2C0-94373879C49B}"/>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5" name="Marcador de pie de página 4">
            <a:extLst>
              <a:ext uri="{FF2B5EF4-FFF2-40B4-BE49-F238E27FC236}">
                <a16:creationId xmlns:a16="http://schemas.microsoft.com/office/drawing/2014/main" id="{BCF6B323-F43C-4361-AE5B-14F41FD566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2BC7BF5-9DD0-418E-B2C1-6FED23B1C2C6}"/>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679225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87CAD0-A08C-4A97-81D5-ABD9C5E2F97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031ACD1-2A8E-4BAA-9A61-F56FDAEC717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22E4234-F940-47C4-8152-283CE22220A4}"/>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5" name="Marcador de pie de página 4">
            <a:extLst>
              <a:ext uri="{FF2B5EF4-FFF2-40B4-BE49-F238E27FC236}">
                <a16:creationId xmlns:a16="http://schemas.microsoft.com/office/drawing/2014/main" id="{4C3C9042-7FA9-4109-A0DC-F48800CFDD1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D05187E-D6D1-48D1-A81D-A2A4BCFE69DF}"/>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32637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2284050-7E31-4E4B-AD6C-82BBD34D320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4DC70FF-7E62-48AC-8B8F-F04C8E34393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62FEC2-6CC8-4618-91EC-6D04B75E3E28}"/>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5" name="Marcador de pie de página 4">
            <a:extLst>
              <a:ext uri="{FF2B5EF4-FFF2-40B4-BE49-F238E27FC236}">
                <a16:creationId xmlns:a16="http://schemas.microsoft.com/office/drawing/2014/main" id="{D541B16E-B4E4-4391-BCEB-AFE2082BFF9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F0CE710-4D36-421E-87DD-3BAE757A0F2D}"/>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22143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F53688-5A9A-4381-B826-E8282DAF345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0940CBF-C1CC-47C1-B747-D2B791616F9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6D11E03-B16C-444C-9129-288474E4ACA8}"/>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5" name="Marcador de pie de página 4">
            <a:extLst>
              <a:ext uri="{FF2B5EF4-FFF2-40B4-BE49-F238E27FC236}">
                <a16:creationId xmlns:a16="http://schemas.microsoft.com/office/drawing/2014/main" id="{F988CE7C-A1B7-434A-909D-B49841B37E1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D152914-105E-4553-8490-6F6390B128A9}"/>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151150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E8564C-50A8-43BD-B9EF-35183135FD7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D8EC0BB-4275-4A5D-A576-13B0485192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329D318-FB19-4D60-BD1A-4F6B966CDDB6}"/>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5" name="Marcador de pie de página 4">
            <a:extLst>
              <a:ext uri="{FF2B5EF4-FFF2-40B4-BE49-F238E27FC236}">
                <a16:creationId xmlns:a16="http://schemas.microsoft.com/office/drawing/2014/main" id="{C47BA6B8-74C4-4CD6-B3C5-3E663B8E569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48F325D-864D-4F13-BE92-D7FDF379565F}"/>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152505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36DB97-AC22-450B-AEED-52EDA8C15C6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BCAC21C-3021-4B25-8C2C-767CB1F38E6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4A96820-D87B-4B09-AD06-7E80023561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E6745D1-6279-4BE0-8530-7CBD17AAD34B}"/>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6" name="Marcador de pie de página 5">
            <a:extLst>
              <a:ext uri="{FF2B5EF4-FFF2-40B4-BE49-F238E27FC236}">
                <a16:creationId xmlns:a16="http://schemas.microsoft.com/office/drawing/2014/main" id="{C1D994EE-370C-4CD0-A944-D1B05614649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F257EE7-2B5C-48E8-8DA7-918450B70CEA}"/>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389825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4D8F0C-B43F-4CFD-9E69-2F9CA82D7CD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80C33B9-4B05-469C-B872-2B118B0552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EB87880-CF21-4558-A2C6-32D33056B3E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8F2FD7B-B62B-4268-8372-C4AD88824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CA8CCDF-A7F9-4F88-AECF-6C7D72F393A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47B0EDA-6102-4644-BF11-5ED6BF03577B}"/>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8" name="Marcador de pie de página 7">
            <a:extLst>
              <a:ext uri="{FF2B5EF4-FFF2-40B4-BE49-F238E27FC236}">
                <a16:creationId xmlns:a16="http://schemas.microsoft.com/office/drawing/2014/main" id="{D2C2D696-7406-4534-AE73-58D873A2A5F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3E1EA91-71BC-4B4E-8068-819B5F409255}"/>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3299098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2C80EF-76E2-416C-A4D6-644D4F97007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322A2E7A-B711-4A84-ABFA-6179CEA8CE26}"/>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4" name="Marcador de pie de página 3">
            <a:extLst>
              <a:ext uri="{FF2B5EF4-FFF2-40B4-BE49-F238E27FC236}">
                <a16:creationId xmlns:a16="http://schemas.microsoft.com/office/drawing/2014/main" id="{25BD0920-333C-4119-83EC-D3C2F4707DE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77398EB-DE6B-44F6-877B-68C6CAE39670}"/>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310747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777AF49-8222-42BB-AADD-02006B87078C}"/>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3" name="Marcador de pie de página 2">
            <a:extLst>
              <a:ext uri="{FF2B5EF4-FFF2-40B4-BE49-F238E27FC236}">
                <a16:creationId xmlns:a16="http://schemas.microsoft.com/office/drawing/2014/main" id="{111A4229-30B6-40A1-92A7-B7D1DE9C653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FCFC373-F763-4765-935D-947E5C8E06EB}"/>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389658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A9F0C8-D86B-4F24-907D-0A2C4FF0D97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973F989-813D-4D07-BFFA-04519869F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609AFD6-BF1D-463A-A48E-AF7A59924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3CBE50E-C81C-4842-85AD-718348F00C02}"/>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6" name="Marcador de pie de página 5">
            <a:extLst>
              <a:ext uri="{FF2B5EF4-FFF2-40B4-BE49-F238E27FC236}">
                <a16:creationId xmlns:a16="http://schemas.microsoft.com/office/drawing/2014/main" id="{03E17717-9E21-4BC5-B3E7-89D177E85C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699CE64-43EF-4D8D-B9CA-2D6CB485199D}"/>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194987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6EDD8A-BA90-4DD5-8273-962778086E8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B10ABFD-FB51-4813-8B88-A8E5CB3F80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3907EF5-2970-45EE-AE6B-43E076AAA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3C0F4BD-059D-4A30-937D-413BDAFB8CA9}"/>
              </a:ext>
            </a:extLst>
          </p:cNvPr>
          <p:cNvSpPr>
            <a:spLocks noGrp="1"/>
          </p:cNvSpPr>
          <p:nvPr>
            <p:ph type="dt" sz="half" idx="10"/>
          </p:nvPr>
        </p:nvSpPr>
        <p:spPr/>
        <p:txBody>
          <a:bodyPr/>
          <a:lstStyle/>
          <a:p>
            <a:fld id="{002B07FA-D71B-45C4-BDF9-5B824D6733B5}" type="datetimeFigureOut">
              <a:rPr lang="es-MX" smtClean="0"/>
              <a:t>03/04/2019</a:t>
            </a:fld>
            <a:endParaRPr lang="es-MX"/>
          </a:p>
        </p:txBody>
      </p:sp>
      <p:sp>
        <p:nvSpPr>
          <p:cNvPr id="6" name="Marcador de pie de página 5">
            <a:extLst>
              <a:ext uri="{FF2B5EF4-FFF2-40B4-BE49-F238E27FC236}">
                <a16:creationId xmlns:a16="http://schemas.microsoft.com/office/drawing/2014/main" id="{F95070D6-CE97-4B0A-9411-2BFD4206011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160CD14-5223-422F-BBC8-40045024B70B}"/>
              </a:ext>
            </a:extLst>
          </p:cNvPr>
          <p:cNvSpPr>
            <a:spLocks noGrp="1"/>
          </p:cNvSpPr>
          <p:nvPr>
            <p:ph type="sldNum" sz="quarter" idx="12"/>
          </p:nvPr>
        </p:nvSpPr>
        <p:spPr/>
        <p:txBody>
          <a:bodyPr/>
          <a:lstStyle/>
          <a:p>
            <a:fld id="{74EFD707-DF0E-435F-9DB2-B82F99DA870B}" type="slidenum">
              <a:rPr lang="es-MX" smtClean="0"/>
              <a:t>‹Nº›</a:t>
            </a:fld>
            <a:endParaRPr lang="es-MX"/>
          </a:p>
        </p:txBody>
      </p:sp>
    </p:spTree>
    <p:extLst>
      <p:ext uri="{BB962C8B-B14F-4D97-AF65-F5344CB8AC3E}">
        <p14:creationId xmlns:p14="http://schemas.microsoft.com/office/powerpoint/2010/main" val="366305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D2CC3EE-DB41-494E-9812-21F3ABDE6C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0239394-6606-4384-8620-3C9DB5EAAD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EA31EEE-3647-4D8F-98DE-AAF747B6BF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B07FA-D71B-45C4-BDF9-5B824D6733B5}" type="datetimeFigureOut">
              <a:rPr lang="es-MX" smtClean="0"/>
              <a:t>03/04/2019</a:t>
            </a:fld>
            <a:endParaRPr lang="es-MX"/>
          </a:p>
        </p:txBody>
      </p:sp>
      <p:sp>
        <p:nvSpPr>
          <p:cNvPr id="5" name="Marcador de pie de página 4">
            <a:extLst>
              <a:ext uri="{FF2B5EF4-FFF2-40B4-BE49-F238E27FC236}">
                <a16:creationId xmlns:a16="http://schemas.microsoft.com/office/drawing/2014/main" id="{348C0F91-623A-4ABD-B9B9-28DE5536F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84FA325-6E27-4FA9-B8C2-F5488749C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FD707-DF0E-435F-9DB2-B82F99DA870B}" type="slidenum">
              <a:rPr lang="es-MX" smtClean="0"/>
              <a:t>‹Nº›</a:t>
            </a:fld>
            <a:endParaRPr lang="es-MX"/>
          </a:p>
        </p:txBody>
      </p:sp>
    </p:spTree>
    <p:extLst>
      <p:ext uri="{BB962C8B-B14F-4D97-AF65-F5344CB8AC3E}">
        <p14:creationId xmlns:p14="http://schemas.microsoft.com/office/powerpoint/2010/main" val="409578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ED6B77-7288-4AD7-88A3-EE06243489E8}"/>
              </a:ext>
            </a:extLst>
          </p:cNvPr>
          <p:cNvSpPr>
            <a:spLocks noGrp="1"/>
          </p:cNvSpPr>
          <p:nvPr>
            <p:ph type="ctrTitle"/>
          </p:nvPr>
        </p:nvSpPr>
        <p:spPr>
          <a:xfrm>
            <a:off x="1506233" y="877374"/>
            <a:ext cx="9144000" cy="477837"/>
          </a:xfrm>
        </p:spPr>
        <p:txBody>
          <a:bodyPr>
            <a:noAutofit/>
          </a:bodyPr>
          <a:lstStyle/>
          <a:p>
            <a:r>
              <a:rPr lang="es-MX" sz="2800" b="1" dirty="0">
                <a:latin typeface="Arial" panose="020B0604020202020204" pitchFamily="34" charset="0"/>
                <a:cs typeface="Arial" panose="020B0604020202020204" pitchFamily="34" charset="0"/>
              </a:rPr>
              <a:t>INSTITUTO TECNOLOGICO DE VERACRUZ</a:t>
            </a:r>
          </a:p>
        </p:txBody>
      </p:sp>
      <p:sp>
        <p:nvSpPr>
          <p:cNvPr id="3" name="Subtítulo 2">
            <a:extLst>
              <a:ext uri="{FF2B5EF4-FFF2-40B4-BE49-F238E27FC236}">
                <a16:creationId xmlns:a16="http://schemas.microsoft.com/office/drawing/2014/main" id="{21800DB2-DB5D-4FD6-A866-A4066F9390B1}"/>
              </a:ext>
            </a:extLst>
          </p:cNvPr>
          <p:cNvSpPr>
            <a:spLocks noGrp="1"/>
          </p:cNvSpPr>
          <p:nvPr>
            <p:ph type="subTitle" idx="1"/>
          </p:nvPr>
        </p:nvSpPr>
        <p:spPr>
          <a:xfrm>
            <a:off x="392596" y="3429000"/>
            <a:ext cx="4293704" cy="1977127"/>
          </a:xfrm>
        </p:spPr>
        <p:txBody>
          <a:bodyPr/>
          <a:lstStyle/>
          <a:p>
            <a:r>
              <a:rPr lang="es-MX" dirty="0"/>
              <a:t>Autor:</a:t>
            </a:r>
          </a:p>
          <a:p>
            <a:r>
              <a:rPr lang="es-MX" dirty="0"/>
              <a:t>Lopez Ramirez Yareth Victoria</a:t>
            </a:r>
          </a:p>
        </p:txBody>
      </p:sp>
      <p:pic>
        <p:nvPicPr>
          <p:cNvPr id="5" name="Imagen 4">
            <a:extLst>
              <a:ext uri="{FF2B5EF4-FFF2-40B4-BE49-F238E27FC236}">
                <a16:creationId xmlns:a16="http://schemas.microsoft.com/office/drawing/2014/main" id="{F6BCA4A7-7BA2-4FDE-88CE-C3FBBC814B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865" y="593708"/>
            <a:ext cx="1409745" cy="1057309"/>
          </a:xfrm>
          <a:prstGeom prst="rect">
            <a:avLst/>
          </a:prstGeom>
        </p:spPr>
      </p:pic>
      <p:sp>
        <p:nvSpPr>
          <p:cNvPr id="6" name="CuadroTexto 5">
            <a:extLst>
              <a:ext uri="{FF2B5EF4-FFF2-40B4-BE49-F238E27FC236}">
                <a16:creationId xmlns:a16="http://schemas.microsoft.com/office/drawing/2014/main" id="{68F9B80D-B3F8-4045-8468-979C1A302110}"/>
              </a:ext>
            </a:extLst>
          </p:cNvPr>
          <p:cNvSpPr txBox="1"/>
          <p:nvPr/>
        </p:nvSpPr>
        <p:spPr>
          <a:xfrm>
            <a:off x="7633252" y="5791200"/>
            <a:ext cx="3034748" cy="369332"/>
          </a:xfrm>
          <a:prstGeom prst="rect">
            <a:avLst/>
          </a:prstGeom>
          <a:noFill/>
        </p:spPr>
        <p:txBody>
          <a:bodyPr wrap="square" rtlCol="0">
            <a:spAutoFit/>
          </a:bodyPr>
          <a:lstStyle/>
          <a:p>
            <a:r>
              <a:rPr lang="es-MX" dirty="0"/>
              <a:t>Fecha: 11 de Marzo del 2019</a:t>
            </a:r>
          </a:p>
        </p:txBody>
      </p:sp>
      <p:sp>
        <p:nvSpPr>
          <p:cNvPr id="7" name="CuadroTexto 6">
            <a:extLst>
              <a:ext uri="{FF2B5EF4-FFF2-40B4-BE49-F238E27FC236}">
                <a16:creationId xmlns:a16="http://schemas.microsoft.com/office/drawing/2014/main" id="{73E3EC9C-9BC4-4E05-BC6F-B1B3647C79D6}"/>
              </a:ext>
            </a:extLst>
          </p:cNvPr>
          <p:cNvSpPr txBox="1"/>
          <p:nvPr/>
        </p:nvSpPr>
        <p:spPr>
          <a:xfrm>
            <a:off x="861391" y="6160532"/>
            <a:ext cx="4174412" cy="369332"/>
          </a:xfrm>
          <a:prstGeom prst="rect">
            <a:avLst/>
          </a:prstGeom>
          <a:noFill/>
        </p:spPr>
        <p:txBody>
          <a:bodyPr wrap="none" rtlCol="0">
            <a:spAutoFit/>
          </a:bodyPr>
          <a:lstStyle/>
          <a:p>
            <a:r>
              <a:rPr lang="es-MX" dirty="0"/>
              <a:t>Profesor: Dr. José Antonio Garrido Natarén</a:t>
            </a:r>
          </a:p>
        </p:txBody>
      </p:sp>
      <p:sp>
        <p:nvSpPr>
          <p:cNvPr id="8" name="CuadroTexto 7">
            <a:extLst>
              <a:ext uri="{FF2B5EF4-FFF2-40B4-BE49-F238E27FC236}">
                <a16:creationId xmlns:a16="http://schemas.microsoft.com/office/drawing/2014/main" id="{7552F76B-4DC4-441D-9A1E-B14CBB18D2EC}"/>
              </a:ext>
            </a:extLst>
          </p:cNvPr>
          <p:cNvSpPr txBox="1"/>
          <p:nvPr/>
        </p:nvSpPr>
        <p:spPr>
          <a:xfrm>
            <a:off x="511865" y="2674595"/>
            <a:ext cx="5647700" cy="369332"/>
          </a:xfrm>
          <a:prstGeom prst="rect">
            <a:avLst/>
          </a:prstGeom>
          <a:noFill/>
        </p:spPr>
        <p:txBody>
          <a:bodyPr wrap="none" rtlCol="0">
            <a:spAutoFit/>
          </a:bodyPr>
          <a:lstStyle/>
          <a:p>
            <a:r>
              <a:rPr lang="es-MX" u="sng" dirty="0"/>
              <a:t>2.4 La colección de datos y la implementación del modelo </a:t>
            </a:r>
          </a:p>
        </p:txBody>
      </p:sp>
      <p:sp>
        <p:nvSpPr>
          <p:cNvPr id="9" name="CuadroTexto 8">
            <a:extLst>
              <a:ext uri="{FF2B5EF4-FFF2-40B4-BE49-F238E27FC236}">
                <a16:creationId xmlns:a16="http://schemas.microsoft.com/office/drawing/2014/main" id="{4BD26FAB-CD65-4FBC-8DE4-0C6D7F321E3F}"/>
              </a:ext>
            </a:extLst>
          </p:cNvPr>
          <p:cNvSpPr txBox="1"/>
          <p:nvPr/>
        </p:nvSpPr>
        <p:spPr>
          <a:xfrm>
            <a:off x="3922643" y="1651017"/>
            <a:ext cx="4311180" cy="369332"/>
          </a:xfrm>
          <a:prstGeom prst="rect">
            <a:avLst/>
          </a:prstGeom>
          <a:noFill/>
        </p:spPr>
        <p:txBody>
          <a:bodyPr wrap="none" rtlCol="0">
            <a:spAutoFit/>
          </a:bodyPr>
          <a:lstStyle/>
          <a:p>
            <a:r>
              <a:rPr lang="es-MX" b="1" dirty="0"/>
              <a:t>LAS ETAPAS DE LA SIMULACION NUMERICA</a:t>
            </a:r>
            <a:endParaRPr lang="es-MX" dirty="0"/>
          </a:p>
        </p:txBody>
      </p:sp>
      <p:pic>
        <p:nvPicPr>
          <p:cNvPr id="1026" name="Picture 2" descr="Resultado de imagen para las etapas de simulacion">
            <a:extLst>
              <a:ext uri="{FF2B5EF4-FFF2-40B4-BE49-F238E27FC236}">
                <a16:creationId xmlns:a16="http://schemas.microsoft.com/office/drawing/2014/main" id="{801BCAEF-C62A-491C-AB96-5D7E3C4AE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92" y="2386185"/>
            <a:ext cx="2451467" cy="2451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87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b="1" dirty="0"/>
              <a:t>Paso 7: </a:t>
            </a:r>
            <a:r>
              <a:rPr lang="es-MX" dirty="0"/>
              <a:t>Documentar y aprobar los datos. </a:t>
            </a:r>
          </a:p>
          <a:p>
            <a:pPr marL="0" indent="0">
              <a:buNone/>
            </a:pPr>
            <a:r>
              <a:rPr lang="es-MX" dirty="0"/>
              <a:t>Luego de recolectar la información de manera que ya sea utilizable para nuestro modelo, se documentan los datos a través de diagramas y tablas. Será de gran apoyo esta documentación a futuro al momento que se le vayan a hacer modificaciones al modelo. </a:t>
            </a:r>
          </a:p>
          <a:p>
            <a:pPr marL="0" indent="0">
              <a:buNone/>
            </a:pPr>
            <a:r>
              <a:rPr lang="es-MX" dirty="0"/>
              <a:t>Es decir, se debe disponer de los datos que describen el sistema, que representen su comportamiento y su eficiencia actual, como también recoger los datos que describan las alternativas que se van a evaluar.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78296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pPr marL="0" indent="0">
              <a:buNone/>
            </a:pPr>
            <a:r>
              <a:rPr lang="es-MX" dirty="0"/>
              <a:t>Se debe decidir: </a:t>
            </a:r>
          </a:p>
          <a:p>
            <a:r>
              <a:rPr lang="es-MX" dirty="0"/>
              <a:t>Cómo recopilar la información </a:t>
            </a:r>
          </a:p>
          <a:p>
            <a:r>
              <a:rPr lang="es-MX" dirty="0"/>
              <a:t>Qué datos se necesita y si son importantes. </a:t>
            </a:r>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110132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pPr marL="0" indent="0">
              <a:buNone/>
            </a:pPr>
            <a:r>
              <a:rPr lang="es-MX" dirty="0"/>
              <a:t>En caso de tener variables aleatorias: </a:t>
            </a:r>
          </a:p>
          <a:p>
            <a:r>
              <a:rPr lang="es-MX" dirty="0"/>
              <a:t>Identificar la distribución de frecuencias. </a:t>
            </a:r>
          </a:p>
          <a:p>
            <a:r>
              <a:rPr lang="es-MX" dirty="0"/>
              <a:t>Verificar si la distribución no cambia en el tiempo. </a:t>
            </a:r>
          </a:p>
          <a:p>
            <a:r>
              <a:rPr lang="es-MX" dirty="0"/>
              <a:t>Validar la sensibilidad del modelo ante diferentes distribuciones de probabilidad. </a:t>
            </a:r>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303591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Consideraciones en la selección del método: </a:t>
            </a:r>
          </a:p>
          <a:p>
            <a:r>
              <a:rPr lang="es-MX" dirty="0"/>
              <a:t>Capacidad de quien recoja los datos. </a:t>
            </a:r>
          </a:p>
          <a:p>
            <a:r>
              <a:rPr lang="es-MX" dirty="0"/>
              <a:t>El impacto que pueda producir el proceso de recolección sobre el comportamiento del sistema real. </a:t>
            </a:r>
          </a:p>
          <a:p>
            <a:r>
              <a:rPr lang="es-MX" dirty="0"/>
              <a:t>Puede producir perturbaciones reales o físicas en el sistema o psicológicas. </a:t>
            </a:r>
          </a:p>
          <a:p>
            <a:r>
              <a:rPr lang="es-MX" dirty="0"/>
              <a:t>La facilidad de conversión de los datos a una representación procesable por el ordenador. </a:t>
            </a:r>
          </a:p>
          <a:p>
            <a:r>
              <a:rPr lang="es-MX" dirty="0"/>
              <a:t>El costo del método. </a:t>
            </a:r>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47593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a:xfrm>
            <a:off x="838200" y="1825625"/>
            <a:ext cx="10515600" cy="4351338"/>
          </a:xfrm>
        </p:spPr>
        <p:txBody>
          <a:bodyPr>
            <a:normAutofit/>
          </a:bodyPr>
          <a:lstStyle/>
          <a:p>
            <a:r>
              <a:rPr lang="es-MX" dirty="0"/>
              <a:t>Tipos de datos recogidos: </a:t>
            </a:r>
          </a:p>
          <a:p>
            <a:r>
              <a:rPr lang="es-MX" dirty="0"/>
              <a:t>Determinísticos: son datos conocidos con certeza. Éstos se pueden introducir fácilmente en el modelo. </a:t>
            </a:r>
          </a:p>
          <a:p>
            <a:r>
              <a:rPr lang="es-MX" dirty="0"/>
              <a:t>Probabilísticos: hay dos formas de incluirlos en el modelo: </a:t>
            </a:r>
          </a:p>
          <a:p>
            <a:endParaRPr lang="es-MX" dirty="0"/>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771547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pPr marL="0" indent="0">
              <a:buNone/>
            </a:pPr>
            <a:r>
              <a:rPr lang="es-MX" dirty="0"/>
              <a:t>1. Usar la muestra de datos recogida para representar la distribución de probabilidades. </a:t>
            </a:r>
          </a:p>
          <a:p>
            <a:pPr marL="0" indent="0">
              <a:buNone/>
            </a:pPr>
            <a:r>
              <a:rPr lang="es-MX" dirty="0"/>
              <a:t>2. Determinar una distribución probabilística teórica que se comporte como la muestra y usar ésta en el modelo. Esto permite tener una mejor comprensión (generalización) del modelo. </a:t>
            </a:r>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182330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r>
              <a:rPr lang="es-MX" b="1" dirty="0"/>
              <a:t>IMPLEMENTACIÓN DEL MODELO </a:t>
            </a:r>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El modelo es </a:t>
            </a:r>
            <a:r>
              <a:rPr lang="es-MX" b="1" dirty="0"/>
              <a:t>implementado </a:t>
            </a:r>
            <a:r>
              <a:rPr lang="es-MX" dirty="0"/>
              <a:t>utilizando algún lenguaje de computación. Existen lenguajes específicos de simulación que facilitan esta tarea; también, existen programas que ya cuentan con modelos implementados para casos especiales.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1221855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Con el modelo definido, el siguiente paso es realizar el programa para el computador. Se debe decidir qué software utilizar para la simulación. Se pueden utilizar lenguajes de alto nivel como FORTRAN, VISUAL BASIC y PASCAL, o software de aplicación como planillas electrónicas o los paquetes específicos de simulación como GPSS, SIMULA, SIMSCRIPT, DYNAMO, etc. En esta etapa se debe verificar el correcto funcionamiento del modelo programado.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1652852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normAutofit lnSpcReduction="10000"/>
          </a:bodyPr>
          <a:lstStyle/>
          <a:p>
            <a:r>
              <a:rPr lang="es-MX" dirty="0"/>
              <a:t>La esencia misma de la simulación, el hecho que comprenda cálculos numéricos, hace que resulte natural usar la informática como medio para su desarrollo. Por otro lado, en muchas ocasiones, el modelo resultante de un sistema real puede ser tan complejo o grande que no es posible o práctico desarrollar una metodología de solución basada en un análisis matemático. A veces, seleccionar una técnica matemática existente requiere de suposiciones no aplicables o realistas. En tales casos, un enfoque alternativo sería usar una técnica de la informática. </a:t>
            </a:r>
          </a:p>
          <a:p>
            <a:r>
              <a:rPr lang="es-MX" dirty="0"/>
              <a:t>La simulación por computadoras es una técnica alternativa para diseñar y construir modelos que imiten la realidad.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4217823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r>
              <a:rPr lang="es-MX" i="1" dirty="0"/>
              <a:t>Simulaciones computarizadas </a:t>
            </a:r>
            <a:br>
              <a:rPr lang="es-MX" dirty="0"/>
            </a:br>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Las simulaciones por computadoras son programas que sostienen modelos de sistemas reales. El comportamiento de estos sistemas se expresa mediante cambios en las variables que lo describen. En caso que no sea posible representarlos todos, se selecciona una representación de los principales estados del sistema real.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57162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noAutofit/>
          </a:bodyPr>
          <a:lstStyle/>
          <a:p>
            <a:r>
              <a:rPr lang="es-MX" sz="2400" b="1" dirty="0"/>
              <a:t>LA COLECCIÓN DE DATOS Y LA IMPLEMENTACIÓN DEL MODELO. </a:t>
            </a:r>
            <a:br>
              <a:rPr lang="es-MX" sz="2400" dirty="0"/>
            </a:br>
            <a:r>
              <a:rPr lang="es-MX" sz="2400" b="1" dirty="0"/>
              <a:t>COLECCIÓN DE DATOS </a:t>
            </a:r>
            <a:endParaRPr lang="es-MX" sz="2400"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La </a:t>
            </a:r>
            <a:r>
              <a:rPr lang="es-MX" b="1" dirty="0"/>
              <a:t>recolección de datos</a:t>
            </a:r>
            <a:r>
              <a:rPr lang="es-MX" dirty="0"/>
              <a:t>, es una etapa donde se deben tener en cuenta con detalle lo que se va a realizar y como se llevara a cabo. Pensar muy bien cada movimiento para que la simulación tenga un margen de error altamente bajo.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388878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La experimentación con las simulaciones se realiza dando entradas al modelo y analizando sus salidas. </a:t>
            </a:r>
          </a:p>
          <a:p>
            <a:r>
              <a:rPr lang="es-MX" dirty="0"/>
              <a:t>Para describir las simulaciones deben tenerse en cuenta: el tipo de sistema real que es representado en el modelo, así como la fidelidad del modelo y sus características internas: </a:t>
            </a:r>
          </a:p>
          <a:p>
            <a:r>
              <a:rPr lang="es-MX" dirty="0"/>
              <a:t> El sistema real puede ser físico, artificial o hipotético. </a:t>
            </a:r>
          </a:p>
          <a:p>
            <a:r>
              <a:rPr lang="es-MX" dirty="0"/>
              <a:t> La fidelidad puede ser física y de percepción (cómo se ve, oye y siente), o fidelidad de manipulación (lo que puede hacerse en la simulación). </a:t>
            </a:r>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741062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Las características internas se refieren a la estructura y relaciones de las variables en el modelo del sistema simulado. </a:t>
            </a:r>
          </a:p>
          <a:p>
            <a:r>
              <a:rPr lang="es-MX" dirty="0"/>
              <a:t>Para programar las simulaciones existen diferentes herramientas de software: los lenguajes de programación de propósito general, los lenguajes de simulación y los paquetes de simulación. El uso de cualquiera de ellos supone ventajas y limitaciones con respecto al resto: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820156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r>
              <a:rPr lang="es-MX" b="1" dirty="0"/>
              <a:t>Lenguajes de programación de uso general: </a:t>
            </a:r>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Entre sus ventajas se encuentra que son conocidos por los programadores, lo que supone menor esfuerzo de aprendizaje. Están disponibles en cualquier sistema operativo, a diferencia de los lenguajes de simulación. Son más eficientes desde el punto de vista de la velocidad, portabilidad y flexibilidad, pero el tiempo de desarrollo de las aplicaciones es más largo que en lenguajes y herramientas específicas.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155912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r>
              <a:rPr lang="es-MX" b="1" dirty="0"/>
              <a:t>Lenguajes de simulación: </a:t>
            </a:r>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El entorno de desarrollo es específico para simulaciones; están diseñados para facilitar la tarea de programar este tipo de aplicaciones, proporcionando automáticamente la mayoría de los elementos necesarios en la programación de modelos de simulación. Ahorran tiempo en el desarrollo. Producen un código más legible, modificable y menos largo, lo que minimiza el número de errores.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020796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r>
              <a:rPr lang="es-MX" b="1" dirty="0"/>
              <a:t>Paquetes de simulación: </a:t>
            </a:r>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Proporcionan bloques de construcción ya programados que el usuario puede seleccionar y ensamblar en el orden que necesita para formar el modelo del sistema particular que desea construir, lo que facilita mucho esa tarea con respecto a los lenguajes, ya que no es necesario programar. Su principal ventaja es el ahorro de tiempo, y la desventaja es su poca flexibilidad ya que solo permiten simular los sistemas para los que fueron definidos.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808804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55450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Antes de colectar información, se debe formular el problema, para saber qué datos se van a recolectar. A partir de allí se formulara el modelo para posteriormente realizar el proceso.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42092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Esta etapa o fase es una de la que más tiempo consume debido a que: </a:t>
            </a:r>
          </a:p>
          <a:p>
            <a:r>
              <a:rPr lang="es-MX" dirty="0"/>
              <a:t>1. Si el sistema es nuevo, la información a utilizar es comúnmente incompleta y poco exacta. </a:t>
            </a:r>
          </a:p>
          <a:p>
            <a:r>
              <a:rPr lang="es-MX" dirty="0"/>
              <a:t>2. Si el sistema ya existe y se va a implementar a un simulador, puede encontrarse una cantidad de datos no organizada y en espera de clasificarse. </a:t>
            </a:r>
          </a:p>
          <a:p>
            <a:endParaRPr lang="es-MX" dirty="0"/>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0333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La información nunca se encuentra a la vista, por eso toca ser muy aplicado en esto para manipularla a tal punto que quede útil para su posterior proceso y uso. </a:t>
            </a:r>
          </a:p>
          <a:p>
            <a:r>
              <a:rPr lang="es-MX" dirty="0"/>
              <a:t>Esta etapa tiene como finalidad averiguar cómo está configurado un sistema y como trabaja este, mostrándolo u obteniendo como resultado un modelo conceptual (en forma diagrama de flujo, en forma de escrito o bosquejo).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768260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dirty="0"/>
              <a:t>Tiene una gran responsabilidad por eso se debe ser especifico con la información e ir sacando la que no sea útil. Se debe recolectar sistemáticamente los datos y al tiempo sacar la información específica que se acerque más a lo que necesitamos.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43183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b="1" dirty="0"/>
              <a:t>Paso 1. </a:t>
            </a:r>
            <a:r>
              <a:rPr lang="es-MX" dirty="0"/>
              <a:t>Determinar los requerimientos de datos. </a:t>
            </a:r>
          </a:p>
          <a:p>
            <a:pPr marL="0" indent="0">
              <a:buNone/>
            </a:pPr>
            <a:r>
              <a:rPr lang="es-MX" dirty="0"/>
              <a:t>En esta parte se identifican los datos necesarios para la creación de nuestro sistema o modelo. </a:t>
            </a:r>
          </a:p>
          <a:p>
            <a:r>
              <a:rPr lang="es-MX" b="1" dirty="0"/>
              <a:t>Paso 2.</a:t>
            </a:r>
            <a:r>
              <a:rPr lang="es-MX" dirty="0"/>
              <a:t>Usar un cuestionario. </a:t>
            </a:r>
          </a:p>
          <a:p>
            <a:pPr marL="0" indent="0">
              <a:buNone/>
            </a:pPr>
            <a:r>
              <a:rPr lang="es-MX" dirty="0"/>
              <a:t>Preparar unas preguntas y para luego aplicarlas en entrevista a las personas que nos darán información la cual será vital para la construcción de nuestro modelo (preguntas abiertas más que todo).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01671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b="1" dirty="0"/>
              <a:t>Paso 3. </a:t>
            </a:r>
            <a:r>
              <a:rPr lang="es-MX" dirty="0"/>
              <a:t>Identificar fuentes de datos. </a:t>
            </a:r>
          </a:p>
          <a:p>
            <a:pPr marL="0" indent="0">
              <a:buNone/>
            </a:pPr>
            <a:r>
              <a:rPr lang="es-MX" dirty="0"/>
              <a:t>No quedarse con una sola fuente de información, documentarse en la mayor medida posible y tratando que la información sea lo más cercana a lo que buscamos (datos históricos, documentación del sistema, entrevistas, observación personal, etc.). </a:t>
            </a:r>
          </a:p>
          <a:p>
            <a:r>
              <a:rPr lang="es-MX" b="1" dirty="0"/>
              <a:t>Paso 4. </a:t>
            </a:r>
            <a:r>
              <a:rPr lang="es-MX" dirty="0"/>
              <a:t>Recolectar los datos. </a:t>
            </a:r>
          </a:p>
          <a:p>
            <a:pPr marL="0" indent="0">
              <a:buNone/>
            </a:pPr>
            <a:r>
              <a:rPr lang="es-MX" dirty="0"/>
              <a:t>Al momento de la recolección de los datos, lo mejor será ir de lo general a lo particular. Reunir toda la información más exacta de nuestro sistema para luego ir filtrando lo más importante.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320106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C5423D-8341-4160-9455-1285113FC995}"/>
              </a:ext>
            </a:extLst>
          </p:cNvPr>
          <p:cNvSpPr>
            <a:spLocks noGrp="1"/>
          </p:cNvSpPr>
          <p:nvPr>
            <p:ph type="title"/>
          </p:nvPr>
        </p:nvSpPr>
        <p:spPr>
          <a:xfrm>
            <a:off x="2252870" y="365125"/>
            <a:ext cx="9100930" cy="1325563"/>
          </a:xfrm>
        </p:spPr>
        <p:txBody>
          <a:bodyPr/>
          <a:lstStyle/>
          <a:p>
            <a:endParaRPr lang="es-MX" dirty="0"/>
          </a:p>
        </p:txBody>
      </p:sp>
      <p:sp>
        <p:nvSpPr>
          <p:cNvPr id="3" name="Marcador de contenido 2">
            <a:extLst>
              <a:ext uri="{FF2B5EF4-FFF2-40B4-BE49-F238E27FC236}">
                <a16:creationId xmlns:a16="http://schemas.microsoft.com/office/drawing/2014/main" id="{621A83DF-FECD-4502-AF46-C5A516AE5698}"/>
              </a:ext>
            </a:extLst>
          </p:cNvPr>
          <p:cNvSpPr>
            <a:spLocks noGrp="1"/>
          </p:cNvSpPr>
          <p:nvPr>
            <p:ph idx="1"/>
          </p:nvPr>
        </p:nvSpPr>
        <p:spPr/>
        <p:txBody>
          <a:bodyPr/>
          <a:lstStyle/>
          <a:p>
            <a:r>
              <a:rPr lang="es-MX" b="1" dirty="0"/>
              <a:t>Paso 5: </a:t>
            </a:r>
            <a:r>
              <a:rPr lang="es-MX" dirty="0"/>
              <a:t>Hacer suposiciones cuando sea necesario. </a:t>
            </a:r>
          </a:p>
          <a:p>
            <a:pPr marL="0" indent="0">
              <a:buNone/>
            </a:pPr>
            <a:r>
              <a:rPr lang="es-MX" dirty="0"/>
              <a:t>Hacerse preguntas de cómo puede ser el trabajo o funcionamiento de nuestro modelo para saber qué aspectos se tendrán en cuenta. </a:t>
            </a:r>
          </a:p>
          <a:p>
            <a:r>
              <a:rPr lang="es-MX" b="1" dirty="0"/>
              <a:t>Paso 6: </a:t>
            </a:r>
            <a:r>
              <a:rPr lang="es-MX" dirty="0"/>
              <a:t>Analizar los datos. </a:t>
            </a:r>
          </a:p>
          <a:p>
            <a:pPr marL="0" indent="0">
              <a:buNone/>
            </a:pPr>
            <a:r>
              <a:rPr lang="es-MX" dirty="0"/>
              <a:t>Aprobar los datos numéricos que se tengan, a través de fórmulas estadísticas para verificar que sean idóneos para la implementación de nuestro modelo. </a:t>
            </a:r>
          </a:p>
        </p:txBody>
      </p:sp>
      <p:pic>
        <p:nvPicPr>
          <p:cNvPr id="4" name="Imagen 3">
            <a:extLst>
              <a:ext uri="{FF2B5EF4-FFF2-40B4-BE49-F238E27FC236}">
                <a16:creationId xmlns:a16="http://schemas.microsoft.com/office/drawing/2014/main" id="{E622E71D-C09E-4065-9A1E-D115F062C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499251"/>
            <a:ext cx="1409745" cy="1057309"/>
          </a:xfrm>
          <a:prstGeom prst="rect">
            <a:avLst/>
          </a:prstGeom>
        </p:spPr>
      </p:pic>
    </p:spTree>
    <p:extLst>
      <p:ext uri="{BB962C8B-B14F-4D97-AF65-F5344CB8AC3E}">
        <p14:creationId xmlns:p14="http://schemas.microsoft.com/office/powerpoint/2010/main" val="24785944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1479</Words>
  <Application>Microsoft Office PowerPoint</Application>
  <PresentationFormat>Panorámica</PresentationFormat>
  <Paragraphs>68</Paragraphs>
  <Slides>25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25</vt:i4>
      </vt:variant>
    </vt:vector>
  </HeadingPairs>
  <TitlesOfParts>
    <vt:vector size="29" baseType="lpstr">
      <vt:lpstr>Arial</vt:lpstr>
      <vt:lpstr>Calibri</vt:lpstr>
      <vt:lpstr>Calibri Light</vt:lpstr>
      <vt:lpstr>Tema de Office</vt:lpstr>
      <vt:lpstr>INSTITUTO TECNOLOGICO DE VERACRUZ</vt:lpstr>
      <vt:lpstr>LA COLECCIÓN DE DATOS Y LA IMPLEMENTACIÓN DEL MODELO.  COLECCIÓN DE DATOS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IMPLEMENTACIÓN DEL MODELO </vt:lpstr>
      <vt:lpstr>Presentación de PowerPoint</vt:lpstr>
      <vt:lpstr>Presentación de PowerPoint</vt:lpstr>
      <vt:lpstr>Simulaciones computarizadas  </vt:lpstr>
      <vt:lpstr>Presentación de PowerPoint</vt:lpstr>
      <vt:lpstr>Presentación de PowerPoint</vt:lpstr>
      <vt:lpstr>Lenguajes de programación de uso general: </vt:lpstr>
      <vt:lpstr>Lenguajes de simulación: </vt:lpstr>
      <vt:lpstr>Paquetes de simulación: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TECNOLOGICO DE VERACRUZ</dc:title>
  <dc:creator>Yareth Victoria Lopez Ramirez</dc:creator>
  <cp:lastModifiedBy>Yareth Victoria Lopez Ramirez</cp:lastModifiedBy>
  <cp:revision>5</cp:revision>
  <dcterms:created xsi:type="dcterms:W3CDTF">2019-03-04T23:50:29Z</dcterms:created>
  <dcterms:modified xsi:type="dcterms:W3CDTF">2019-04-03T16:40:29Z</dcterms:modified>
</cp:coreProperties>
</file>